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62" r:id="rId3"/>
    <p:sldId id="311" r:id="rId4"/>
    <p:sldId id="264" r:id="rId5"/>
    <p:sldId id="317" r:id="rId6"/>
    <p:sldId id="266" r:id="rId7"/>
    <p:sldId id="263" r:id="rId8"/>
    <p:sldId id="334" r:id="rId9"/>
    <p:sldId id="336" r:id="rId10"/>
    <p:sldId id="338" r:id="rId11"/>
    <p:sldId id="341" r:id="rId12"/>
    <p:sldId id="343" r:id="rId13"/>
    <p:sldId id="298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309" r:id="rId23"/>
    <p:sldId id="310" r:id="rId24"/>
    <p:sldId id="35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ирошниченко ЛН" initials="МЛ" lastIdx="2" clrIdx="0">
    <p:extLst>
      <p:ext uri="{19B8F6BF-5375-455C-9EA6-DF929625EA0E}">
        <p15:presenceInfo xmlns:p15="http://schemas.microsoft.com/office/powerpoint/2012/main" userId="Мирошниченко Л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8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E58DC8-3195-4D58-ADF6-C937F045A969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507A57-EDF8-4B9A-97BD-98879582B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7176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7A57-EDF8-4B9A-97BD-98879582BBAE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57F6A10-511D-4C40-8244-10CFA44F178E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F6A10-511D-4C40-8244-10CFA44F178E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F6A10-511D-4C40-8244-10CFA44F178E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57F6A10-511D-4C40-8244-10CFA44F178E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57F6A10-511D-4C40-8244-10CFA44F178E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F6A10-511D-4C40-8244-10CFA44F178E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F6A10-511D-4C40-8244-10CFA44F178E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57F6A10-511D-4C40-8244-10CFA44F178E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F6A10-511D-4C40-8244-10CFA44F178E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57F6A10-511D-4C40-8244-10CFA44F178E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57F6A10-511D-4C40-8244-10CFA44F178E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57F6A10-511D-4C40-8244-10CFA44F178E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6827976-8FF5-4B91-AD3A-4354DC6D15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509120"/>
            <a:ext cx="7772400" cy="1800200"/>
          </a:xfrm>
        </p:spPr>
        <p:txBody>
          <a:bodyPr>
            <a:noAutofit/>
          </a:bodyPr>
          <a:lstStyle/>
          <a:p>
            <a:r>
              <a:rPr lang="ru-RU" sz="4000" dirty="0"/>
              <a:t>Практические рекомендации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55576" y="404664"/>
            <a:ext cx="777240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Обзор изменений трудового законодательства</a:t>
            </a:r>
            <a:b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71600" y="2492896"/>
            <a:ext cx="777240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Профессиональные</a:t>
            </a:r>
            <a:r>
              <a:rPr kumimoji="0" lang="ru-RU" sz="4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стандарты – определения, возможности, подходы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Таблица 3 – определение трудовых функций работников в соответствии с профстандартами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23528" y="1700809"/>
            <a:ext cx="8064895" cy="375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720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Таблица 4 – план обучения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79513" y="2276872"/>
            <a:ext cx="8496944" cy="224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226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Таблица 5 – анализ соответствия квалификаций персонала базовым квалификационным требованиям профстандарта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79512" y="1772816"/>
            <a:ext cx="8496943" cy="314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5317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Autofit/>
          </a:bodyPr>
          <a:lstStyle/>
          <a:p>
            <a:r>
              <a:rPr lang="ru-RU" sz="2000" i="1" cap="none" dirty="0">
                <a:solidFill>
                  <a:schemeClr val="tx1"/>
                </a:solidFill>
              </a:rPr>
              <a:t>Квалификация работника и требования профстандарта: как проверить на аттестации?</a:t>
            </a:r>
            <a:endParaRPr lang="ru-RU" sz="2000" i="1" dirty="0"/>
          </a:p>
        </p:txBody>
      </p:sp>
      <p:pic>
        <p:nvPicPr>
          <p:cNvPr id="4" name="Содержимое 3" descr="http://e.profkiosk.ru/service_tbn2/cq8mdi.jpg"/>
          <p:cNvPicPr>
            <a:picLocks noGrp="1"/>
          </p:cNvPicPr>
          <p:nvPr>
            <p:ph sz="quarter" idx="1"/>
          </p:nvPr>
        </p:nvPicPr>
        <p:blipFill>
          <a:blip r:embed="rId2" cstate="print">
            <a:lum bright="-40000" contrast="40000"/>
          </a:blip>
          <a:srcRect/>
          <a:stretch>
            <a:fillRect/>
          </a:stretch>
        </p:blipFill>
        <p:spPr bwMode="auto">
          <a:xfrm>
            <a:off x="0" y="908720"/>
            <a:ext cx="9144000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/>
          </a:bodyPr>
          <a:lstStyle/>
          <a:p>
            <a:r>
              <a:rPr lang="ru-RU" sz="2000" dirty="0"/>
              <a:t>Пример оформления Положения об аттестации</a:t>
            </a:r>
          </a:p>
        </p:txBody>
      </p:sp>
      <p:pic>
        <p:nvPicPr>
          <p:cNvPr id="6" name="Содержимое 5" descr="http://e.profkiosk.ru/service_tbn2/bgrres.jpg"/>
          <p:cNvPicPr>
            <a:picLocks noGrp="1"/>
          </p:cNvPicPr>
          <p:nvPr>
            <p:ph sz="quarter" idx="1"/>
          </p:nvPr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1331640" y="918000"/>
            <a:ext cx="5832648" cy="59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/>
          </a:bodyPr>
          <a:lstStyle/>
          <a:p>
            <a:r>
              <a:rPr lang="ru-RU" sz="2000" dirty="0"/>
              <a:t>Пример оформления Приказа об утверждении Положения</a:t>
            </a:r>
          </a:p>
        </p:txBody>
      </p:sp>
      <p:pic>
        <p:nvPicPr>
          <p:cNvPr id="5" name="Содержимое 4" descr="http://e.profkiosk.ru/service_tbn2/ap0g6s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1619672" y="980728"/>
            <a:ext cx="532859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/>
          </a:bodyPr>
          <a:lstStyle/>
          <a:p>
            <a:r>
              <a:rPr lang="ru-RU" sz="2000" dirty="0"/>
              <a:t>Пример оформления Приказа о проведении аттестации</a:t>
            </a:r>
          </a:p>
        </p:txBody>
      </p:sp>
      <p:pic>
        <p:nvPicPr>
          <p:cNvPr id="6" name="Содержимое 5" descr="http://e.profkiosk.ru/service_tbn2/tlwoda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1691680" y="980728"/>
            <a:ext cx="5112568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Пример оформления перечня работников для подтверждения соответствия их квалификации требованиям профстандартов</a:t>
            </a:r>
          </a:p>
        </p:txBody>
      </p:sp>
      <p:pic>
        <p:nvPicPr>
          <p:cNvPr id="5" name="Содержимое 4" descr="http://e.profkiosk.ru/service_tbn2/1y4wub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1907704" y="1052736"/>
            <a:ext cx="4752528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/>
          </a:bodyPr>
          <a:lstStyle/>
          <a:p>
            <a:r>
              <a:rPr lang="ru-RU" sz="2000" dirty="0"/>
              <a:t>Пример оформления графика аттестации</a:t>
            </a:r>
          </a:p>
        </p:txBody>
      </p:sp>
      <p:pic>
        <p:nvPicPr>
          <p:cNvPr id="6" name="Содержимое 5" descr="http://e.profkiosk.ru/service_tbn2/nur1g7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2123728" y="908720"/>
            <a:ext cx="4824536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Пример оформления Протокола заседания аттестационной комиссии</a:t>
            </a:r>
          </a:p>
        </p:txBody>
      </p:sp>
      <p:pic>
        <p:nvPicPr>
          <p:cNvPr id="5" name="Содержимое 4" descr="http://e.profkiosk.ru/service_tbn2/a-8ntv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2051720" y="908720"/>
            <a:ext cx="4392488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cap="none" dirty="0">
                <a:solidFill>
                  <a:schemeClr val="tx1"/>
                </a:solidFill>
              </a:rPr>
              <a:t>Профессиональные стандарты – определения, возможности, подходы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/>
              <a:t>Статья 195.1  Трудового кодекса РФ</a:t>
            </a:r>
          </a:p>
          <a:p>
            <a:pPr>
              <a:buNone/>
            </a:pPr>
            <a:r>
              <a:rPr lang="ru-RU" dirty="0"/>
              <a:t>- Квалификация работника</a:t>
            </a:r>
          </a:p>
          <a:p>
            <a:pPr>
              <a:buFontTx/>
              <a:buChar char="-"/>
            </a:pPr>
            <a:r>
              <a:rPr lang="ru-RU" dirty="0"/>
              <a:t>Профессиональный стандарт</a:t>
            </a:r>
          </a:p>
          <a:p>
            <a:pPr>
              <a:buFontTx/>
              <a:buChar char="-"/>
            </a:pPr>
            <a:endParaRPr lang="ru-RU" dirty="0"/>
          </a:p>
          <a:p>
            <a:r>
              <a:rPr lang="ru-RU" b="1" dirty="0"/>
              <a:t>Статья 195.2 Трудового кодекса.</a:t>
            </a:r>
            <a:r>
              <a:rPr lang="ru-RU" dirty="0"/>
              <a:t> </a:t>
            </a:r>
            <a:r>
              <a:rPr lang="ru-RU" b="1" dirty="0"/>
              <a:t>Порядок разработки и утверждения профессиональных стандартов.</a:t>
            </a:r>
            <a:r>
              <a:rPr lang="ru-RU" dirty="0"/>
              <a:t> </a:t>
            </a:r>
          </a:p>
          <a:p>
            <a:endParaRPr lang="ru-RU" dirty="0"/>
          </a:p>
          <a:p>
            <a:r>
              <a:rPr lang="ru-RU" b="1" dirty="0"/>
              <a:t>Статья 195.3 Трудового кодекса. Порядок применения профессиональных стандартов.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Пример оформления Протокола заседания аттестационной комиссии</a:t>
            </a:r>
          </a:p>
        </p:txBody>
      </p:sp>
      <p:pic>
        <p:nvPicPr>
          <p:cNvPr id="6" name="Содержимое 5" descr="http://e.profkiosk.ru/service_tbn2/mwvjai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1907704" y="980728"/>
            <a:ext cx="4536504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/>
          </a:bodyPr>
          <a:lstStyle/>
          <a:p>
            <a:r>
              <a:rPr lang="ru-RU" sz="2000" dirty="0"/>
              <a:t>Пример оформления аттестационного листа работника</a:t>
            </a:r>
          </a:p>
        </p:txBody>
      </p:sp>
      <p:pic>
        <p:nvPicPr>
          <p:cNvPr id="5" name="Содержимое 4" descr="http://e.profkiosk.ru/service_tbn2/fjkmli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1403648" y="980728"/>
            <a:ext cx="4968552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/>
          </a:bodyPr>
          <a:lstStyle/>
          <a:p>
            <a:r>
              <a:rPr lang="ru-RU" sz="2000" dirty="0"/>
              <a:t>Пример оформления решения аттестационной комиссии </a:t>
            </a:r>
          </a:p>
        </p:txBody>
      </p:sp>
      <p:pic>
        <p:nvPicPr>
          <p:cNvPr id="6" name="Содержимое 5" descr="http://e.profkiosk.ru/service_tbn2/rjvjhw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2339752" y="1052736"/>
            <a:ext cx="4248472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562074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Пример оформления приказа о мероприятиях по результатам аттестации</a:t>
            </a:r>
          </a:p>
        </p:txBody>
      </p:sp>
      <p:pic>
        <p:nvPicPr>
          <p:cNvPr id="5" name="Содержимое 4" descr="http://e.profkiosk.ru/service_tbn2/49evmq.jpg"/>
          <p:cNvPicPr>
            <a:picLocks noGrp="1"/>
          </p:cNvPicPr>
          <p:nvPr>
            <p:ph sz="quarter" idx="1"/>
          </p:nvPr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1907704" y="1052736"/>
            <a:ext cx="4464496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Штрафные санкции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51520" y="1556792"/>
            <a:ext cx="8280920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362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cap="none" dirty="0">
                <a:solidFill>
                  <a:schemeClr val="tx1"/>
                </a:solidFill>
              </a:rPr>
              <a:t>Профессиональные стандарты – определения, возможности, подходы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dirty="0"/>
              <a:t>Начиная с 2020 года, бюджетные организации обязаны будут применять профессиональные стандарты в части требований к квалификации, необходимой работнику для выполнения определенной трудовой функции. Для поэтапного перехода к применению профессиональных стандартов, государственные и муниципальные учреждения </a:t>
            </a:r>
            <a:r>
              <a:rPr lang="ru-RU" b="1" dirty="0"/>
              <a:t>должны утвердить планы</a:t>
            </a:r>
            <a:r>
              <a:rPr lang="ru-RU" dirty="0"/>
              <a:t> по организации применения профессиональных стандартов. Реализация мероприятий планов </a:t>
            </a:r>
            <a:r>
              <a:rPr lang="ru-RU" b="1" dirty="0"/>
              <a:t>должна быть завершена не позднее 1 января 2020 года.</a:t>
            </a:r>
          </a:p>
          <a:p>
            <a:pPr algn="just"/>
            <a:r>
              <a:rPr lang="ru-RU" dirty="0"/>
              <a:t>Для внебюджетной сферы применение профессиональных стандартов является обязательным уже сегодня, если федеральным законодательством установлены требования к квалификации, необходимой работнику для выполнения определенной трудовой функции.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cap="none" dirty="0" smtClean="0">
                <a:solidFill>
                  <a:schemeClr val="tx1"/>
                </a:solidFill>
              </a:rPr>
              <a:t>Сроки внедрения профстандартов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u="sng" dirty="0" smtClean="0"/>
              <a:t>Статья 57 ТК РФ:</a:t>
            </a:r>
          </a:p>
          <a:p>
            <a:pPr>
              <a:buFontTx/>
              <a:buChar char="-"/>
            </a:pPr>
            <a:r>
              <a:rPr lang="ru-RU" dirty="0" smtClean="0"/>
              <a:t>Требования ЕКС от 01.02.2002 г.</a:t>
            </a:r>
          </a:p>
          <a:p>
            <a:pPr>
              <a:buFontTx/>
              <a:buChar char="-"/>
            </a:pPr>
            <a:r>
              <a:rPr lang="ru-RU" dirty="0" smtClean="0"/>
              <a:t>Требования профстандартов (как альтернатива) с 2012 г.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u="sng" dirty="0" smtClean="0"/>
              <a:t>Статья 195.3 ТК РФ:</a:t>
            </a:r>
          </a:p>
          <a:p>
            <a:pPr>
              <a:buFontTx/>
              <a:buChar char="-"/>
            </a:pPr>
            <a:r>
              <a:rPr lang="ru-RU" dirty="0" smtClean="0"/>
              <a:t>01.07.2016 г. (переход к 01.01.2020 г. По мере выхода профстандартов)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u="sng" dirty="0" smtClean="0"/>
              <a:t>Поэтапно:</a:t>
            </a:r>
          </a:p>
          <a:p>
            <a:pPr marL="0" indent="0">
              <a:buNone/>
            </a:pPr>
            <a:r>
              <a:rPr lang="ru-RU" dirty="0" smtClean="0"/>
              <a:t>- Для госструктур до 01.01.2020 г.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>
              <a:buFont typeface="Courier New" panose="02070309020205020404" pitchFamily="49" charset="0"/>
              <a:buChar char="o"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/>
            </a:r>
            <a:br>
              <a:rPr lang="ru-RU" sz="3200" dirty="0"/>
            </a:br>
            <a:r>
              <a:rPr lang="ru-RU" sz="3100" cap="none" dirty="0" smtClean="0">
                <a:solidFill>
                  <a:schemeClr val="tx1"/>
                </a:solidFill>
              </a:rPr>
              <a:t>Уровни квалификаций</a:t>
            </a:r>
            <a:endParaRPr lang="ru-RU" sz="31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7467600" cy="520519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1- й уровень – неквалифицированный труд</a:t>
            </a:r>
          </a:p>
          <a:p>
            <a:pPr algn="just"/>
            <a:r>
              <a:rPr lang="ru-RU" dirty="0" smtClean="0"/>
              <a:t>2 –й уровень – малоквалифицированный труд</a:t>
            </a:r>
          </a:p>
          <a:p>
            <a:pPr algn="just"/>
            <a:r>
              <a:rPr lang="ru-RU" dirty="0" smtClean="0"/>
              <a:t>3 –й уровень – способность выполнять стандартные и типовые задачи</a:t>
            </a:r>
          </a:p>
          <a:p>
            <a:pPr algn="just"/>
            <a:r>
              <a:rPr lang="ru-RU" dirty="0" smtClean="0"/>
              <a:t>4 –й и 5 –й уровни – квалифицированный труд</a:t>
            </a:r>
          </a:p>
          <a:p>
            <a:pPr algn="just"/>
            <a:r>
              <a:rPr lang="ru-RU" dirty="0" smtClean="0"/>
              <a:t>6 –й уровень – требует высшего образования по программе бакалавриата или среднего специального образования</a:t>
            </a:r>
          </a:p>
          <a:p>
            <a:pPr algn="just"/>
            <a:r>
              <a:rPr lang="ru-RU" dirty="0" smtClean="0"/>
              <a:t>7 –й уровень – это квалификация высшего руководства, ответственного за работу крупных организаций или подразделений, вследствие чего работник должен владеть навыками управления и стратегического планирования</a:t>
            </a:r>
          </a:p>
          <a:p>
            <a:pPr algn="just"/>
            <a:r>
              <a:rPr lang="ru-RU" dirty="0" smtClean="0"/>
              <a:t>- 8 –й, 9 –й уровни – определяют квалификацию, необходимую для высших должностей в крупных корпорациях и государстве, масштабной научной деятельности.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6401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cap="none" dirty="0" smtClean="0">
                <a:solidFill>
                  <a:schemeClr val="tx1"/>
                </a:solidFill>
              </a:rPr>
              <a:t>Когда профстандарты обязательны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515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Применение профессиональных стандартов</a:t>
                      </a:r>
                    </a:p>
                    <a:p>
                      <a:pPr algn="ctr"/>
                      <a:r>
                        <a:rPr kumimoji="0"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Профессиональные стандарты обязательны для применения работодателями 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/>
                        <a:t>Наименование должностей, профессий, специальностей и квалификационные требования к ним должны соответствовать наименованиям и требованиям, указанным в квалификационных справочниках или профессиональных стандартах, если в силу ТК РФ или иных федеральных законов</a:t>
                      </a:r>
                      <a:r>
                        <a:rPr lang="ru-RU" sz="1700" baseline="0" dirty="0"/>
                        <a:t> с выполнением работы по этим должностям, профессиям, специальностям связано предоставление компенсаций и льгот либо наличие ограничений согласно ч. 2 ст. 57 ТК РФ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/>
                        <a:t>Требования к квалификации работников, содержащиеся в профессиональных стандартах, обязательны для работодателя в случаях, если они установлены ТК РФ, другими федеральными</a:t>
                      </a:r>
                      <a:r>
                        <a:rPr lang="ru-RU" sz="1700" baseline="0" dirty="0"/>
                        <a:t> законами, иными актами РФ на основании ст. 195.3 ТК РФ</a:t>
                      </a:r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cap="none" dirty="0">
                <a:solidFill>
                  <a:schemeClr val="tx1"/>
                </a:solidFill>
              </a:rPr>
              <a:t>Профессиональные </a:t>
            </a:r>
            <a:r>
              <a:rPr lang="ru-RU" sz="2800" cap="none" dirty="0" smtClean="0">
                <a:solidFill>
                  <a:schemeClr val="tx1"/>
                </a:solidFill>
              </a:rPr>
              <a:t>стандарты необходимо рассматривать как инструмент: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375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Для работодателя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Для работника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Рост производительности труда, повышение качества товаров и услуг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Планирование карьеры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основы для повышения квалификации сотрудников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Оценка своих профессиональных навыков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Определение требуемых навыков у принимаемых на работу сотрудников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Определение потребности в дополнительном обучении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Снижение затрат на подбор и обучение персонала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Повышение квалификации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Таблица 1 – анализ содержания профстандартов и ШР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23528" y="1628800"/>
            <a:ext cx="8280919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170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Таблица 2 –анализ соответствия должностей штатного расписания и профстандарта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51520" y="1844824"/>
            <a:ext cx="8280920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3240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1621</TotalTime>
  <Words>570</Words>
  <Application>Microsoft Office PowerPoint</Application>
  <PresentationFormat>Экран (4:3)</PresentationFormat>
  <Paragraphs>77</Paragraphs>
  <Slides>24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Calibri</vt:lpstr>
      <vt:lpstr>Century Schoolbook</vt:lpstr>
      <vt:lpstr>Courier New</vt:lpstr>
      <vt:lpstr>Wingdings</vt:lpstr>
      <vt:lpstr>Wingdings 2</vt:lpstr>
      <vt:lpstr>Эркер</vt:lpstr>
      <vt:lpstr>Практические рекомендации </vt:lpstr>
      <vt:lpstr>Профессиональные стандарты – определения, возможности, подходы</vt:lpstr>
      <vt:lpstr>Профессиональные стандарты – определения, возможности, подходы</vt:lpstr>
      <vt:lpstr>Сроки внедрения профстандартов</vt:lpstr>
      <vt:lpstr> Уровни квалификаций</vt:lpstr>
      <vt:lpstr>Когда профстандарты обязательны</vt:lpstr>
      <vt:lpstr>Профессиональные стандарты необходимо рассматривать как инструмент:</vt:lpstr>
      <vt:lpstr>Таблица 1 – анализ содержания профстандартов и ШР</vt:lpstr>
      <vt:lpstr>Таблица 2 –анализ соответствия должностей штатного расписания и профстандарта</vt:lpstr>
      <vt:lpstr>Таблица 3 – определение трудовых функций работников в соответствии с профстандартами</vt:lpstr>
      <vt:lpstr>Таблица 4 – план обучения </vt:lpstr>
      <vt:lpstr>Таблица 5 – анализ соответствия квалификаций персонала базовым квалификационным требованиям профстандарта</vt:lpstr>
      <vt:lpstr>Квалификация работника и требования профстандарта: как проверить на аттестации?</vt:lpstr>
      <vt:lpstr>Пример оформления Положения об аттестации</vt:lpstr>
      <vt:lpstr>Пример оформления Приказа об утверждении Положения</vt:lpstr>
      <vt:lpstr>Пример оформления Приказа о проведении аттестации</vt:lpstr>
      <vt:lpstr>Пример оформления перечня работников для подтверждения соответствия их квалификации требованиям профстандартов</vt:lpstr>
      <vt:lpstr>Пример оформления графика аттестации</vt:lpstr>
      <vt:lpstr>Пример оформления Протокола заседания аттестационной комиссии</vt:lpstr>
      <vt:lpstr>Пример оформления Протокола заседания аттестационной комиссии</vt:lpstr>
      <vt:lpstr>Пример оформления аттестационного листа работника</vt:lpstr>
      <vt:lpstr>Пример оформления решения аттестационной комиссии </vt:lpstr>
      <vt:lpstr>Пример оформления приказа о мероприятиях по результатам аттестации</vt:lpstr>
      <vt:lpstr>Штрафные санкции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Обзор изменений трудового законодательства</dc:title>
  <dc:creator>Пользователь</dc:creator>
  <cp:lastModifiedBy>Мирошниченко ЛН</cp:lastModifiedBy>
  <cp:revision>132</cp:revision>
  <dcterms:created xsi:type="dcterms:W3CDTF">2016-09-21T07:33:02Z</dcterms:created>
  <dcterms:modified xsi:type="dcterms:W3CDTF">2019-03-22T12:52:41Z</dcterms:modified>
</cp:coreProperties>
</file>